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57" r:id="rId3"/>
    <p:sldId id="271" r:id="rId4"/>
    <p:sldId id="260" r:id="rId5"/>
    <p:sldId id="258" r:id="rId6"/>
    <p:sldId id="265" r:id="rId7"/>
    <p:sldId id="266" r:id="rId8"/>
    <p:sldId id="261" r:id="rId9"/>
    <p:sldId id="259" r:id="rId10"/>
    <p:sldId id="268" r:id="rId11"/>
    <p:sldId id="270" r:id="rId12"/>
    <p:sldId id="263" r:id="rId13"/>
    <p:sldId id="267" r:id="rId14"/>
    <p:sldId id="264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DF2B80-43F5-467D-88FF-0C969F2240D7}" v="514" dt="2024-06-26T11:02:47.1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EAE6-1A87-4D44-BB13-F581A5337007}" type="datetimeFigureOut">
              <a:rPr lang="en-GB" smtClean="0"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326C-C293-4985-A503-4929E586B5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036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EAE6-1A87-4D44-BB13-F581A5337007}" type="datetimeFigureOut">
              <a:rPr lang="en-GB" smtClean="0"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326C-C293-4985-A503-4929E586B5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268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EAE6-1A87-4D44-BB13-F581A5337007}" type="datetimeFigureOut">
              <a:rPr lang="en-GB" smtClean="0"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326C-C293-4985-A503-4929E586B5A0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3957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EAE6-1A87-4D44-BB13-F581A5337007}" type="datetimeFigureOut">
              <a:rPr lang="en-GB" smtClean="0"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326C-C293-4985-A503-4929E586B5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690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EAE6-1A87-4D44-BB13-F581A5337007}" type="datetimeFigureOut">
              <a:rPr lang="en-GB" smtClean="0"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326C-C293-4985-A503-4929E586B5A0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1139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EAE6-1A87-4D44-BB13-F581A5337007}" type="datetimeFigureOut">
              <a:rPr lang="en-GB" smtClean="0"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326C-C293-4985-A503-4929E586B5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968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EAE6-1A87-4D44-BB13-F581A5337007}" type="datetimeFigureOut">
              <a:rPr lang="en-GB" smtClean="0"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326C-C293-4985-A503-4929E586B5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746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EAE6-1A87-4D44-BB13-F581A5337007}" type="datetimeFigureOut">
              <a:rPr lang="en-GB" smtClean="0"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326C-C293-4985-A503-4929E586B5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88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EAE6-1A87-4D44-BB13-F581A5337007}" type="datetimeFigureOut">
              <a:rPr lang="en-GB" smtClean="0"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326C-C293-4985-A503-4929E586B5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970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EAE6-1A87-4D44-BB13-F581A5337007}" type="datetimeFigureOut">
              <a:rPr lang="en-GB" smtClean="0"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326C-C293-4985-A503-4929E586B5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956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EAE6-1A87-4D44-BB13-F581A5337007}" type="datetimeFigureOut">
              <a:rPr lang="en-GB" smtClean="0"/>
              <a:t>27/06/2024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326C-C293-4985-A503-4929E586B5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429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EAE6-1A87-4D44-BB13-F581A5337007}" type="datetimeFigureOut">
              <a:rPr lang="en-GB" smtClean="0"/>
              <a:t>27/06/2024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326C-C293-4985-A503-4929E586B5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79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EAE6-1A87-4D44-BB13-F581A5337007}" type="datetimeFigureOut">
              <a:rPr lang="en-GB" smtClean="0"/>
              <a:t>27/06/2024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326C-C293-4985-A503-4929E586B5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EAE6-1A87-4D44-BB13-F581A5337007}" type="datetimeFigureOut">
              <a:rPr lang="en-GB" smtClean="0"/>
              <a:t>27/06/2024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326C-C293-4985-A503-4929E586B5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935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EAE6-1A87-4D44-BB13-F581A5337007}" type="datetimeFigureOut">
              <a:rPr lang="en-GB" smtClean="0"/>
              <a:t>27/06/2024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326C-C293-4985-A503-4929E586B5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636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326C-C293-4985-A503-4929E586B5A0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EAE6-1A87-4D44-BB13-F581A5337007}" type="datetimeFigureOut">
              <a:rPr lang="en-GB" smtClean="0"/>
              <a:t>27/06/2024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345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2EAE6-1A87-4D44-BB13-F581A5337007}" type="datetimeFigureOut">
              <a:rPr lang="en-GB" smtClean="0"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EB326C-C293-4985-A503-4929E586B5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27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Tim.Clayden@taw.org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mailto:Viv.hulme@laconchildeschool.co.uk" TargetMode="External"/><Relationship Id="rId7" Type="http://schemas.openxmlformats.org/officeDocument/2006/relationships/image" Target="../media/image5.png"/><Relationship Id="rId2" Type="http://schemas.openxmlformats.org/officeDocument/2006/relationships/hyperlink" Target="mailto:estatesteam@laconchildeschool.co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48F0F-3456-D591-AA2C-4D2E78225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03283"/>
            <a:ext cx="9144000" cy="5013434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Health &amp; Safety, IT infrastructure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dirty="0">
                <a:solidFill>
                  <a:schemeClr val="tx1"/>
                </a:solidFill>
              </a:rPr>
              <a:t>Facilities Update</a:t>
            </a:r>
            <a:br>
              <a:rPr lang="en-GB" sz="3600" dirty="0">
                <a:solidFill>
                  <a:schemeClr val="tx1"/>
                </a:solidFill>
              </a:rPr>
            </a:b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dirty="0">
                <a:solidFill>
                  <a:schemeClr val="tx1"/>
                </a:solidFill>
              </a:rPr>
              <a:t>Viv Hulme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dirty="0">
                <a:solidFill>
                  <a:schemeClr val="tx1"/>
                </a:solidFill>
              </a:rPr>
              <a:t>Trust Estates, Facilities, and IT Infrastructure Lead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ABFCCF1-5BA3-70C3-E937-AB2320FD9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0"/>
            <a:ext cx="2781300" cy="1099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ED58A670-DF84-F093-31DB-426F39C1D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823" y="925975"/>
            <a:ext cx="14573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D6039A-786B-3CD9-A6F5-416B02C164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7" b="23074"/>
          <a:stretch>
            <a:fillRect/>
          </a:stretch>
        </p:blipFill>
        <p:spPr bwMode="auto">
          <a:xfrm>
            <a:off x="4978203" y="1099185"/>
            <a:ext cx="1199873" cy="1126699"/>
          </a:xfrm>
          <a:prstGeom prst="rect">
            <a:avLst/>
          </a:prstGeom>
          <a:noFill/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596457E-4384-8715-8AFE-603A51DB11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640" y="1400537"/>
            <a:ext cx="1192098" cy="825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4A0E96-56A5-8736-318A-280CF797D3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869" y="1178387"/>
            <a:ext cx="952500" cy="95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9611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874E6-183C-A653-A020-B7DCA8FFC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67559"/>
            <a:ext cx="8596668" cy="1320800"/>
          </a:xfrm>
        </p:spPr>
        <p:txBody>
          <a:bodyPr/>
          <a:lstStyle/>
          <a:p>
            <a:pPr algn="ctr"/>
            <a:r>
              <a:rPr lang="en-GB" dirty="0"/>
              <a:t>  </a:t>
            </a:r>
            <a:r>
              <a:rPr lang="en-GB" dirty="0">
                <a:solidFill>
                  <a:schemeClr val="tx1"/>
                </a:solidFill>
              </a:rPr>
              <a:t>IT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438FE-9C01-243E-8600-25BB7DE3B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3490"/>
            <a:ext cx="8596668" cy="5118537"/>
          </a:xfrm>
        </p:spPr>
        <p:txBody>
          <a:bodyPr>
            <a:normAutofit/>
          </a:bodyPr>
          <a:lstStyle/>
          <a:p>
            <a:r>
              <a:rPr lang="en-GB" dirty="0"/>
              <a:t>Update regarding GDPR and Data Protection sent out regularly it is important you read these</a:t>
            </a:r>
          </a:p>
          <a:p>
            <a:r>
              <a:rPr lang="en-GB" dirty="0"/>
              <a:t>IT Team – Tim Clayden contact details below for support</a:t>
            </a:r>
          </a:p>
          <a:p>
            <a:r>
              <a:rPr lang="en-GB" dirty="0"/>
              <a:t>Telford &amp; Wrekin IT Helpdesk ticket system – ICT Self Service</a:t>
            </a:r>
          </a:p>
          <a:p>
            <a:r>
              <a:rPr lang="en-GB" dirty="0"/>
              <a:t>Cyber Security, KCSIE changes for 2023 includes updates to filtering and monitoring standards – we are reviewing and will send out updates</a:t>
            </a:r>
          </a:p>
          <a:p>
            <a:r>
              <a:rPr lang="en-GB" dirty="0"/>
              <a:t>Summer works:</a:t>
            </a:r>
          </a:p>
          <a:p>
            <a:pPr lvl="1"/>
            <a:r>
              <a:rPr lang="en-GB" dirty="0"/>
              <a:t>Installed new interactive boards into rooms 19 &amp; 21 - </a:t>
            </a:r>
            <a:r>
              <a:rPr lang="en-GB" dirty="0" err="1"/>
              <a:t>Lacon</a:t>
            </a:r>
            <a:endParaRPr lang="en-GB" dirty="0"/>
          </a:p>
          <a:p>
            <a:pPr lvl="1"/>
            <a:r>
              <a:rPr lang="en-GB" dirty="0"/>
              <a:t>Increased WIFI access points from 22-42 to improve coverage - </a:t>
            </a:r>
            <a:r>
              <a:rPr lang="en-GB" dirty="0" err="1"/>
              <a:t>Lacon</a:t>
            </a:r>
            <a:endParaRPr lang="en-GB" dirty="0"/>
          </a:p>
          <a:p>
            <a:pPr lvl="1"/>
            <a:r>
              <a:rPr lang="en-GB" dirty="0"/>
              <a:t>Staff laptops – Trust wide</a:t>
            </a:r>
          </a:p>
          <a:p>
            <a:r>
              <a:rPr lang="en-GB" dirty="0"/>
              <a:t>Future</a:t>
            </a:r>
          </a:p>
          <a:p>
            <a:pPr lvl="1"/>
            <a:r>
              <a:rPr lang="en-GB" dirty="0"/>
              <a:t>Lots to consider which include, replacement phones, looking at internet speed, impact of Windows 11</a:t>
            </a:r>
          </a:p>
          <a:p>
            <a:pPr marL="0" indent="0" algn="l" rtl="0" fontAlgn="base">
              <a:buNone/>
            </a:pPr>
            <a:r>
              <a:rPr lang="en-GB" sz="1800" b="0" i="0" u="sng" strike="noStrike" dirty="0">
                <a:solidFill>
                  <a:srgbClr val="FFC000"/>
                </a:solidFill>
                <a:effectLst/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Tim.Clayden@taw.org.uk</a:t>
            </a:r>
            <a:r>
              <a:rPr lang="en-GB" sz="1800" b="0" i="0" dirty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GB" b="0" i="0" dirty="0">
              <a:solidFill>
                <a:srgbClr val="FFC000"/>
              </a:solidFill>
              <a:effectLst/>
              <a:latin typeface="Segoe UI" panose="020B0502040204020203" pitchFamily="34" charset="0"/>
            </a:endParaRP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93447693-CDB0-607F-8DFC-503BEF663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045" y="2372545"/>
            <a:ext cx="4543425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66D0D1F-546B-E6A1-E658-ADA44CFAA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0"/>
            <a:ext cx="2781300" cy="1099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593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3073C-39D2-6C73-F64F-7147103EE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 </a:t>
            </a:r>
            <a:r>
              <a:rPr lang="en-GB" dirty="0">
                <a:solidFill>
                  <a:schemeClr val="tx1"/>
                </a:solidFill>
              </a:rPr>
              <a:t>Health and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124F0-A6FA-CAF2-5159-48955642A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24258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chemeClr val="tx1"/>
                </a:solidFill>
              </a:rPr>
              <a:t>Accidents / Injuries/Near Miss</a:t>
            </a:r>
          </a:p>
          <a:p>
            <a:r>
              <a:rPr lang="en-GB" sz="2400" dirty="0">
                <a:solidFill>
                  <a:schemeClr val="tx1"/>
                </a:solidFill>
              </a:rPr>
              <a:t>All accidents/injuries/near misses need to be recorded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tx1"/>
                </a:solidFill>
              </a:rPr>
              <a:t>What is a near Miss?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1"/>
                </a:solidFill>
              </a:rPr>
              <a:t>A Near Miss is an unplanned event that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1"/>
                </a:solidFill>
              </a:rPr>
              <a:t> did not result in injury, illness, or 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1"/>
                </a:solidFill>
              </a:rPr>
              <a:t>damage – but had the potential to do so</a:t>
            </a:r>
          </a:p>
          <a:p>
            <a:pPr marL="0" indent="0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556165-A265-FBB1-880E-007088C0C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4425" y="2304064"/>
            <a:ext cx="3457575" cy="4667250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04C61B90-06E2-E7BB-E54E-EF013DF815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0"/>
            <a:ext cx="2781300" cy="1099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8E1E3314-D919-22D0-10F7-28687817D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325" y="282958"/>
            <a:ext cx="14573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02EB0C-D5CA-B8B1-B6B7-3CED574155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7" b="23074"/>
          <a:stretch>
            <a:fillRect/>
          </a:stretch>
        </p:blipFill>
        <p:spPr bwMode="auto">
          <a:xfrm>
            <a:off x="133350" y="5685050"/>
            <a:ext cx="1199873" cy="1126699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D58F94-7230-B1EB-D4CE-6D9A7AEA1E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341" y="5859249"/>
            <a:ext cx="952500" cy="952500"/>
          </a:xfrm>
          <a:prstGeom prst="rect">
            <a:avLst/>
          </a:prstGeom>
          <a:noFill/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F02C524D-4C45-182C-39DF-D199BFF0F9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527" y="5835725"/>
            <a:ext cx="1192098" cy="825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581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D8FE5-2CBE-A2CA-663C-9D2A21803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Recycling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1E476C7-365D-5BEB-5494-9EA204022C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878" y="1803236"/>
            <a:ext cx="6918172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669C4254-BB35-72EF-BDCA-C61436AB4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0"/>
            <a:ext cx="2781300" cy="1099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AF359AA-5547-AE1D-1A1D-38E962240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325" y="345911"/>
            <a:ext cx="14573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E0A182-24C4-4CDE-C8A8-65FC1AE194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7" b="23074"/>
          <a:stretch>
            <a:fillRect/>
          </a:stretch>
        </p:blipFill>
        <p:spPr bwMode="auto">
          <a:xfrm>
            <a:off x="10726163" y="5540756"/>
            <a:ext cx="1199873" cy="1192659"/>
          </a:xfrm>
          <a:prstGeom prst="rect">
            <a:avLst/>
          </a:prstGeom>
          <a:noFill/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2FD1CE8-6176-7456-A08D-E75626BDC1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938" y="2074305"/>
            <a:ext cx="1192098" cy="825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6B18E1-A5B0-6FE3-3CD3-4C35E15DED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536" y="3743954"/>
            <a:ext cx="952500" cy="95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0838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723A0-7958-CAEC-82B5-6A8513E76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8786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95C7A-7432-9BF0-1F7B-A9208B01A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244672"/>
            <a:ext cx="8596668" cy="4201454"/>
          </a:xfrm>
        </p:spPr>
        <p:txBody>
          <a:bodyPr/>
          <a:lstStyle/>
          <a:p>
            <a:r>
              <a:rPr lang="en-GB" sz="2400" dirty="0"/>
              <a:t>Utility Bills have increased significantly over the last year</a:t>
            </a:r>
          </a:p>
          <a:p>
            <a:r>
              <a:rPr lang="en-GB" sz="2400" dirty="0"/>
              <a:t>We need to look at savings where we can</a:t>
            </a:r>
          </a:p>
          <a:p>
            <a:r>
              <a:rPr lang="en-GB" sz="2400" dirty="0"/>
              <a:t>Do not leave lights on when the room is empty</a:t>
            </a:r>
          </a:p>
          <a:p>
            <a:r>
              <a:rPr lang="en-GB" sz="2400" dirty="0"/>
              <a:t>Do not switch heaters on full then open windows/doors as its too hot</a:t>
            </a:r>
          </a:p>
          <a:p>
            <a:r>
              <a:rPr lang="en-GB" sz="2400" dirty="0"/>
              <a:t>Make sure heaters are switched off over the weekend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8C92CC-A6D8-0764-727D-85BCF3636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262" y="5036426"/>
            <a:ext cx="1743075" cy="1409700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096448F6-A3CE-89B5-5E6B-74B23E318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0"/>
            <a:ext cx="2781300" cy="1099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38" name="Picture 2">
            <a:extLst>
              <a:ext uri="{FF2B5EF4-FFF2-40B4-BE49-F238E27FC236}">
                <a16:creationId xmlns:a16="http://schemas.microsoft.com/office/drawing/2014/main" id="{83FE5716-1135-1025-8624-8650493C1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675" y="280330"/>
            <a:ext cx="14573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064C6E-1ABC-944D-1290-25A08DF8EB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7" b="23074"/>
          <a:stretch>
            <a:fillRect/>
          </a:stretch>
        </p:blipFill>
        <p:spPr bwMode="auto">
          <a:xfrm>
            <a:off x="10863400" y="5450971"/>
            <a:ext cx="1199873" cy="1126699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E452BD-0ADE-EC39-DAD2-3A6095310D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087" y="2056692"/>
            <a:ext cx="952500" cy="952500"/>
          </a:xfrm>
          <a:prstGeom prst="rect">
            <a:avLst/>
          </a:prstGeom>
          <a:noFill/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6B4FA4E8-E111-F29B-F05B-67CE7F5D75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400" y="3638410"/>
            <a:ext cx="1192098" cy="825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676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35F03-34B4-1018-F9EE-E92E23699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Trust Estates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37EF0-82ED-5F46-426A-372C6E2DC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39907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Gill Sans Nova" panose="020B0602020104020203" pitchFamily="34" charset="0"/>
              </a:rPr>
              <a:t>Team – Colin, Pete &amp; Martin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  <a:latin typeface="Gill Sans Nova" panose="020B0602020104020203" pitchFamily="34" charset="0"/>
              </a:rPr>
              <a:t>Worked hard all summer to ensure school is ready for the new term </a:t>
            </a:r>
            <a:endParaRPr lang="en-US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Gill Sans Nova" panose="020B0602020104020203" pitchFamily="34" charset="0"/>
              </a:rPr>
              <a:t>Estates team help desk info (</a:t>
            </a:r>
            <a:r>
              <a:rPr lang="en-GB" sz="2400" b="0" i="0" u="sng" strike="noStrike" dirty="0">
                <a:solidFill>
                  <a:schemeClr val="tx1"/>
                </a:solidFill>
                <a:effectLst/>
                <a:latin typeface="Gill Sans Nova" panose="020B06020201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estatesteam@laconchildeschool.co.uk</a:t>
            </a:r>
            <a:r>
              <a:rPr lang="en-GB" sz="2400" b="0" i="0" u="none" strike="noStrike" dirty="0">
                <a:solidFill>
                  <a:schemeClr val="tx1"/>
                </a:solidFill>
                <a:effectLst/>
                <a:latin typeface="Gill Sans Nova" panose="020B0602020104020203" pitchFamily="34" charset="0"/>
              </a:rPr>
              <a:t>)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Gill Sans Nova" panose="020B0602020104020203" pitchFamily="34" charset="0"/>
              </a:rPr>
              <a:t>​</a:t>
            </a:r>
            <a:endParaRPr lang="en-US" sz="24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sng" strike="noStrike" dirty="0">
                <a:solidFill>
                  <a:schemeClr val="tx1"/>
                </a:solidFill>
                <a:effectLst/>
                <a:latin typeface="Gill Sans Nova" panose="020B06020201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Viv.hulme@laconchildeschool.co.uk</a:t>
            </a:r>
            <a:endParaRPr lang="en-GB" sz="2400" b="0" i="0" u="none" strike="noStrike" dirty="0">
              <a:solidFill>
                <a:schemeClr val="tx1"/>
              </a:solidFill>
              <a:effectLst/>
              <a:latin typeface="Gill Sans Nova" panose="020B06020201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Gill Sans Nova" panose="020B0602020104020203" pitchFamily="34" charset="0"/>
              </a:rPr>
              <a:t>Look out for future updates to move this to repairs and maintenance via PARAGO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Gill Sans Nova" panose="020B0602020104020203" pitchFamily="34" charset="0"/>
              </a:rPr>
              <a:t>​</a:t>
            </a:r>
            <a:endParaRPr lang="en-US" sz="24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03120D72-5F3D-E037-5DB3-98877E8179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0"/>
            <a:ext cx="2781300" cy="1099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3033B2C1-FDCB-B213-1064-DD804D5EC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55" y="282959"/>
            <a:ext cx="14573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9A7F51-A029-7E9A-93E5-ADAB04DC6D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7" b="23074"/>
          <a:stretch>
            <a:fillRect/>
          </a:stretch>
        </p:blipFill>
        <p:spPr bwMode="auto">
          <a:xfrm>
            <a:off x="10722307" y="5448342"/>
            <a:ext cx="1199873" cy="1126699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210195-D080-3EFD-8D71-67446546BE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993" y="2056692"/>
            <a:ext cx="952500" cy="952500"/>
          </a:xfrm>
          <a:prstGeom prst="rect">
            <a:avLst/>
          </a:prstGeom>
          <a:noFill/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0E02C786-2B9B-2812-307C-794E8460FF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395" y="3512416"/>
            <a:ext cx="1192098" cy="825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204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175A7-DE70-3051-5C84-17F88404D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34738"/>
            <a:ext cx="8596668" cy="1320800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Health &amp;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8A56F-AC1E-1185-16D8-5802E284B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29058"/>
            <a:ext cx="8596668" cy="3880773"/>
          </a:xfrm>
        </p:spPr>
        <p:txBody>
          <a:bodyPr>
            <a:normAutofit/>
          </a:bodyPr>
          <a:lstStyle/>
          <a:p>
            <a:r>
              <a:rPr lang="en-GB" sz="2400" dirty="0"/>
              <a:t>If you have issues or concerns regarding health and safety – please contact me – thank you </a:t>
            </a:r>
            <a:r>
              <a:rPr lang="en-GB" sz="2400"/>
              <a:t>for listening.</a:t>
            </a: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AE5265-63E2-1CE8-EFD4-0627B5FCD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362" y="2885411"/>
            <a:ext cx="4155528" cy="3934489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3B17E968-52B8-B148-72CA-5AE3D1B22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0"/>
            <a:ext cx="2781300" cy="1099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77B47094-17A0-4824-5C7F-8A1703042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123" y="370522"/>
            <a:ext cx="14573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02EC00-85E1-B189-9171-FDD4B786A1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7" b="23074"/>
          <a:stretch>
            <a:fillRect/>
          </a:stretch>
        </p:blipFill>
        <p:spPr bwMode="auto">
          <a:xfrm>
            <a:off x="10682123" y="5550869"/>
            <a:ext cx="1199873" cy="1126699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53072E-5813-7280-6A2A-31C5E9354A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780" y="2188263"/>
            <a:ext cx="952500" cy="952500"/>
          </a:xfrm>
          <a:prstGeom prst="rect">
            <a:avLst/>
          </a:prstGeom>
          <a:noFill/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1777BF8C-849F-DC4B-CE5E-5AE3F419D9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123" y="3933142"/>
            <a:ext cx="1192098" cy="825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193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8C6ED-42FD-AD53-ECBC-642ECC21E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Health and Safety at work act 1974</a:t>
            </a:r>
          </a:p>
        </p:txBody>
      </p:sp>
      <p:pic>
        <p:nvPicPr>
          <p:cNvPr id="4" name="Content Placeholder 3" descr="A picture containing text&#10;&#10;Description automatically generated">
            <a:extLst>
              <a:ext uri="{FF2B5EF4-FFF2-40B4-BE49-F238E27FC236}">
                <a16:creationId xmlns:a16="http://schemas.microsoft.com/office/drawing/2014/main" id="{3A5BFC66-1E35-7198-7404-343E0F7474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048" cy="7047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32DEA2-E9E2-D41A-313B-26FB755D851E}"/>
              </a:ext>
            </a:extLst>
          </p:cNvPr>
          <p:cNvSpPr txBox="1"/>
          <p:nvPr/>
        </p:nvSpPr>
        <p:spPr>
          <a:xfrm>
            <a:off x="1839310" y="1930400"/>
            <a:ext cx="74346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Section 2 – Employers have a duty to ensure as far as is reasonably practicable the health, safety and welfare of all employees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Section 7 – Employees have a duty to take reasonable care for the health and safety of themselves and of other persons who maybe affected by his  acts or omission at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9EEDC9-015C-9B73-49FC-92E036E10032}"/>
              </a:ext>
            </a:extLst>
          </p:cNvPr>
          <p:cNvSpPr txBox="1"/>
          <p:nvPr/>
        </p:nvSpPr>
        <p:spPr>
          <a:xfrm rot="19525477">
            <a:off x="5540889" y="4498955"/>
            <a:ext cx="84187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Health &amp; Safety is everybody's responsibility?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E3DF3F0-4786-CB56-9090-854EF8293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003" y="93772"/>
            <a:ext cx="14573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D2F21D-68E5-9597-4663-207CA5EC31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7" b="23074"/>
          <a:stretch>
            <a:fillRect/>
          </a:stretch>
        </p:blipFill>
        <p:spPr bwMode="auto">
          <a:xfrm>
            <a:off x="321982" y="5538838"/>
            <a:ext cx="1199873" cy="1126699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C4D8F8-5365-7037-5AEF-FEA2B6F898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415" y="5713037"/>
            <a:ext cx="952500" cy="952500"/>
          </a:xfrm>
          <a:prstGeom prst="rect">
            <a:avLst/>
          </a:prstGeom>
          <a:noFill/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F6BACEB7-A726-8088-C7E4-AE46524BB1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656" y="6000918"/>
            <a:ext cx="1192098" cy="825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284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14A76-5290-ADC9-6B75-EF40E8567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Health and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35473-472C-9855-3FD6-B26A049D3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400" dirty="0"/>
              <a:t>Policies and documents can be found in the staff shared area – H&amp;S policies and documents folder</a:t>
            </a:r>
          </a:p>
          <a:p>
            <a:r>
              <a:rPr lang="en-GB" sz="2400" dirty="0"/>
              <a:t>COSHH safety – Control of Substances Hazardous to Health – see policy and know where Safety data sheets are kept/needed – </a:t>
            </a:r>
            <a:r>
              <a:rPr lang="en-GB" sz="2100" i="1" dirty="0"/>
              <a:t>if you order something with a Coshh label you must download the </a:t>
            </a:r>
            <a:r>
              <a:rPr lang="en-GB" sz="1900" i="1" dirty="0"/>
              <a:t>safety </a:t>
            </a:r>
            <a:r>
              <a:rPr lang="en-GB" sz="1900" dirty="0"/>
              <a:t>data sheet- send a copy to estates and keep a copy in the dept</a:t>
            </a:r>
          </a:p>
          <a:p>
            <a:r>
              <a:rPr lang="en-GB" sz="2400" dirty="0"/>
              <a:t>General Risk Assessments  - know where these are for your department</a:t>
            </a:r>
          </a:p>
          <a:p>
            <a:r>
              <a:rPr lang="en-GB" sz="2400" dirty="0"/>
              <a:t>Lockdown procedure – covered in induction and on s drive with policies</a:t>
            </a:r>
          </a:p>
          <a:p>
            <a:r>
              <a:rPr lang="en-GB" sz="2400" dirty="0"/>
              <a:t>Defibrillator – know where these are in your school usually the main office!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F16B16E7-7AB3-ADE7-4846-6F951E284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0"/>
            <a:ext cx="2781300" cy="1099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62C82F87-4538-6445-6928-904129219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325" y="146324"/>
            <a:ext cx="14573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FEF4B1-1D40-FC7B-6C1F-0B16A4AAA5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7" b="23074"/>
          <a:stretch>
            <a:fillRect/>
          </a:stretch>
        </p:blipFill>
        <p:spPr bwMode="auto">
          <a:xfrm>
            <a:off x="10730050" y="1921817"/>
            <a:ext cx="1199873" cy="1126699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3AC0CF-14E6-BD41-F559-C628435056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423" y="3536576"/>
            <a:ext cx="952500" cy="952500"/>
          </a:xfrm>
          <a:prstGeom prst="rect">
            <a:avLst/>
          </a:prstGeom>
          <a:noFill/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CDD9D808-345A-51E9-7349-F2126386E5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825" y="5216015"/>
            <a:ext cx="1192098" cy="82534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9F40E5-0817-F0A9-081A-6F60A081DA78}"/>
              </a:ext>
            </a:extLst>
          </p:cNvPr>
          <p:cNvSpPr txBox="1"/>
          <p:nvPr/>
        </p:nvSpPr>
        <p:spPr>
          <a:xfrm>
            <a:off x="6581274" y="5925234"/>
            <a:ext cx="2935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Speak to your line manager for more info</a:t>
            </a:r>
          </a:p>
        </p:txBody>
      </p:sp>
    </p:spTree>
    <p:extLst>
      <p:ext uri="{BB962C8B-B14F-4D97-AF65-F5344CB8AC3E}">
        <p14:creationId xmlns:p14="http://schemas.microsoft.com/office/powerpoint/2010/main" val="1874253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7FF08-92FA-333C-9902-758A5C455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Fire Evacuation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D99A2-015F-DAD2-FFE8-954A3AAB9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55228"/>
            <a:ext cx="8596668" cy="4493171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Fire Safety – Please read the fire safety policy</a:t>
            </a:r>
          </a:p>
          <a:p>
            <a:r>
              <a:rPr lang="en-GB" sz="2400" dirty="0"/>
              <a:t>Fire Drills take place each term – see Fire evacuation plan a copy of which is on display in the staff room.</a:t>
            </a:r>
          </a:p>
          <a:p>
            <a:r>
              <a:rPr lang="en-GB" sz="2400" dirty="0"/>
              <a:t>On hearing the fire bell, please calmly take students with you and exit the building via nearest fire exit</a:t>
            </a:r>
          </a:p>
          <a:p>
            <a:r>
              <a:rPr lang="en-GB" sz="2400" dirty="0"/>
              <a:t>Make your way to the Assembly point as detailed in  your schools evacuation plan.</a:t>
            </a:r>
          </a:p>
          <a:p>
            <a:r>
              <a:rPr lang="en-GB" sz="2400" dirty="0"/>
              <a:t>Instruct Students to line up as per plan quietly and calmly</a:t>
            </a:r>
          </a:p>
          <a:p>
            <a:r>
              <a:rPr lang="en-GB" sz="2400" dirty="0"/>
              <a:t>Admin Staff will take registers/Sign in records out, follow plan to complete registration. Await further direction from SMT</a:t>
            </a:r>
          </a:p>
          <a:p>
            <a:endParaRPr lang="en-GB" dirty="0"/>
          </a:p>
        </p:txBody>
      </p:sp>
      <p:pic>
        <p:nvPicPr>
          <p:cNvPr id="4" name="Content Placeholder 3" descr="A picture containing text&#10;&#10;Description automatically generated">
            <a:extLst>
              <a:ext uri="{FF2B5EF4-FFF2-40B4-BE49-F238E27FC236}">
                <a16:creationId xmlns:a16="http://schemas.microsoft.com/office/drawing/2014/main" id="{70F86776-7979-052A-1081-BC88C0C73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30"/>
            <a:ext cx="1619048" cy="704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BF9B1603-ADF9-61EC-6E01-9D4CFAE40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387" y="297904"/>
            <a:ext cx="14573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A2179F-F6B6-ED14-770B-7B158C236D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7" b="23074"/>
          <a:stretch>
            <a:fillRect/>
          </a:stretch>
        </p:blipFill>
        <p:spPr bwMode="auto">
          <a:xfrm>
            <a:off x="10753839" y="1930400"/>
            <a:ext cx="1199873" cy="1126699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152438-146D-A848-D8D4-02F555D1D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416" y="3429000"/>
            <a:ext cx="952500" cy="952500"/>
          </a:xfrm>
          <a:prstGeom prst="rect">
            <a:avLst/>
          </a:prstGeom>
          <a:noFill/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853773BA-7A1B-5434-EDCD-BC66E48AC0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839" y="4961885"/>
            <a:ext cx="1192098" cy="825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830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047FA-61BF-1045-7DB0-574FBC079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FIRE – Points to Note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CD0F56C-15AD-B606-6BAD-9CBD873C0E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5161" y="1418166"/>
            <a:ext cx="3524250" cy="2790825"/>
          </a:xfrm>
        </p:spPr>
      </p:pic>
      <p:pic>
        <p:nvPicPr>
          <p:cNvPr id="4" name="Content Placeholder 3" descr="A picture containing text&#10;&#10;Description automatically generated">
            <a:extLst>
              <a:ext uri="{FF2B5EF4-FFF2-40B4-BE49-F238E27FC236}">
                <a16:creationId xmlns:a16="http://schemas.microsoft.com/office/drawing/2014/main" id="{67598214-3099-7308-3936-FB61BD38C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30"/>
            <a:ext cx="1619048" cy="704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B0D691-5205-CE86-9231-2CCEEAD20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91345">
            <a:off x="3808779" y="3812430"/>
            <a:ext cx="1995557" cy="21120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17C233-1197-4C50-63F0-6A2E8FF8B9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42765">
            <a:off x="6162630" y="1398636"/>
            <a:ext cx="1995557" cy="40607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2281E6-7730-8CB6-93E4-5DC34FC56B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9261" y="1664698"/>
            <a:ext cx="2250363" cy="23605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7B609F-1643-7FFF-6504-B6EE269B05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318391">
            <a:off x="1027825" y="4050883"/>
            <a:ext cx="1978189" cy="2404260"/>
          </a:xfrm>
          <a:prstGeom prst="rect">
            <a:avLst/>
          </a:prstGeom>
        </p:spPr>
      </p:pic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18DC0917-EADA-57D9-E7AE-B6F9EB7B454F}"/>
              </a:ext>
            </a:extLst>
          </p:cNvPr>
          <p:cNvSpPr/>
          <p:nvPr/>
        </p:nvSpPr>
        <p:spPr>
          <a:xfrm>
            <a:off x="443561" y="940004"/>
            <a:ext cx="1038306" cy="100529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>
                  <a:alpha val="17000"/>
                </a:srgbClr>
              </a:solidFill>
            </a:endParaRPr>
          </a:p>
          <a:p>
            <a:pPr algn="ctr"/>
            <a:endParaRPr lang="en-GB" dirty="0">
              <a:solidFill>
                <a:srgbClr val="FF0000">
                  <a:alpha val="17000"/>
                </a:srgbClr>
              </a:solidFill>
            </a:endParaRPr>
          </a:p>
          <a:p>
            <a:pPr algn="ctr"/>
            <a:endParaRPr lang="en-GB" dirty="0">
              <a:solidFill>
                <a:srgbClr val="FF0000">
                  <a:alpha val="17000"/>
                </a:srgbClr>
              </a:solidFill>
            </a:endParaRPr>
          </a:p>
          <a:p>
            <a:pPr algn="ctr"/>
            <a:endParaRPr lang="en-GB" dirty="0">
              <a:solidFill>
                <a:sysClr val="windowText" lastClr="000000">
                  <a:alpha val="17000"/>
                </a:sysClr>
              </a:solidFill>
            </a:endParaRPr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0A668B5B-D45A-DEE7-B194-F0B40BE1B4BA}"/>
              </a:ext>
            </a:extLst>
          </p:cNvPr>
          <p:cNvSpPr/>
          <p:nvPr/>
        </p:nvSpPr>
        <p:spPr>
          <a:xfrm>
            <a:off x="6960534" y="875355"/>
            <a:ext cx="1038306" cy="100529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>
                  <a:alpha val="17000"/>
                </a:srgbClr>
              </a:solidFill>
            </a:endParaRPr>
          </a:p>
          <a:p>
            <a:pPr algn="ctr"/>
            <a:endParaRPr lang="en-GB" dirty="0">
              <a:solidFill>
                <a:srgbClr val="FF0000">
                  <a:alpha val="17000"/>
                </a:srgbClr>
              </a:solidFill>
            </a:endParaRPr>
          </a:p>
          <a:p>
            <a:pPr algn="ctr"/>
            <a:endParaRPr lang="en-GB" dirty="0">
              <a:solidFill>
                <a:srgbClr val="FF0000">
                  <a:alpha val="17000"/>
                </a:srgbClr>
              </a:solidFill>
            </a:endParaRPr>
          </a:p>
          <a:p>
            <a:pPr algn="ctr"/>
            <a:endParaRPr lang="en-GB" dirty="0">
              <a:solidFill>
                <a:sysClr val="windowText" lastClr="000000">
                  <a:alpha val="17000"/>
                </a:sys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21C776-CD15-C75F-26E6-BB7EDA71B44F}"/>
              </a:ext>
            </a:extLst>
          </p:cNvPr>
          <p:cNvSpPr txBox="1"/>
          <p:nvPr/>
        </p:nvSpPr>
        <p:spPr>
          <a:xfrm>
            <a:off x="677334" y="6049386"/>
            <a:ext cx="3822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Good Housekeeping reduces the risk of fire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F8940A-07E5-5924-4481-A833B5A4A63D}"/>
              </a:ext>
            </a:extLst>
          </p:cNvPr>
          <p:cNvSpPr txBox="1"/>
          <p:nvPr/>
        </p:nvSpPr>
        <p:spPr>
          <a:xfrm>
            <a:off x="3644466" y="5661427"/>
            <a:ext cx="2310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Keep fire doors shut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29412C-7E88-8D96-0AEB-23E01585089B}"/>
              </a:ext>
            </a:extLst>
          </p:cNvPr>
          <p:cNvSpPr txBox="1"/>
          <p:nvPr/>
        </p:nvSpPr>
        <p:spPr>
          <a:xfrm>
            <a:off x="9974179" y="3597442"/>
            <a:ext cx="2045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Break</a:t>
            </a:r>
            <a:r>
              <a:rPr lang="en-GB" dirty="0"/>
              <a:t> glass in case of fire located at external exits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3710CF-A3FA-596F-B46D-FBD1CF4D0E6E}"/>
              </a:ext>
            </a:extLst>
          </p:cNvPr>
          <p:cNvSpPr txBox="1"/>
          <p:nvPr/>
        </p:nvSpPr>
        <p:spPr>
          <a:xfrm>
            <a:off x="4963095" y="1392890"/>
            <a:ext cx="1633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Keep Fire Exits Clear</a:t>
            </a:r>
          </a:p>
        </p:txBody>
      </p:sp>
    </p:spTree>
    <p:extLst>
      <p:ext uri="{BB962C8B-B14F-4D97-AF65-F5344CB8AC3E}">
        <p14:creationId xmlns:p14="http://schemas.microsoft.com/office/powerpoint/2010/main" val="142634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CF334-A3A8-11F1-89A2-3499262D5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If you discover a fire, press a fire alarm call point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7A6DF2-EAA0-5391-AB39-B78F4A5B2C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2981" y="2624931"/>
            <a:ext cx="2886075" cy="2952750"/>
          </a:xfr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3914E6BC-26EB-D3E2-2676-C348EAEDF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2" y="0"/>
            <a:ext cx="2781300" cy="1099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119A40DB-4E5A-111D-07A3-5220FB7FB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3" y="5190468"/>
            <a:ext cx="14573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AB696E-C040-0141-B93C-07819D213CE7}"/>
              </a:ext>
            </a:extLst>
          </p:cNvPr>
          <p:cNvSpPr txBox="1"/>
          <p:nvPr/>
        </p:nvSpPr>
        <p:spPr>
          <a:xfrm>
            <a:off x="6509084" y="1930400"/>
            <a:ext cx="3801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They are normally placed in exits, landings, fire escapes or near areas of high risk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442180-C3D8-6890-A9E7-E8F9C4B5AA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7" b="23074"/>
          <a:stretch>
            <a:fillRect/>
          </a:stretch>
        </p:blipFill>
        <p:spPr bwMode="auto">
          <a:xfrm>
            <a:off x="10664652" y="5355780"/>
            <a:ext cx="1199873" cy="1126699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083CAF-7AFD-18CC-0D5C-41A8097145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250" y="1672431"/>
            <a:ext cx="952500" cy="952500"/>
          </a:xfrm>
          <a:prstGeom prst="rect">
            <a:avLst/>
          </a:prstGeom>
          <a:noFill/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CBBFE078-BE5B-B965-13D0-F902B66C21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652" y="3429000"/>
            <a:ext cx="1192098" cy="825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1195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7522B-B82F-0350-7810-FD97D6F39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Health &amp;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DFD6A-1007-CE22-14D9-205CBEC63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87367"/>
            <a:ext cx="8596668" cy="46539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Staff Handbook is located on </a:t>
            </a:r>
            <a:r>
              <a:rPr lang="en-GB" sz="2400" dirty="0" err="1">
                <a:solidFill>
                  <a:schemeClr val="tx1"/>
                </a:solidFill>
              </a:rPr>
              <a:t>Sharepoint</a:t>
            </a:r>
            <a:r>
              <a:rPr lang="en-GB" sz="2400" dirty="0">
                <a:solidFill>
                  <a:schemeClr val="tx1"/>
                </a:solidFill>
              </a:rPr>
              <a:t> Staff resources – First Day Pack along with other useful info</a:t>
            </a:r>
          </a:p>
          <a:p>
            <a:r>
              <a:rPr lang="en-GB" sz="2400" dirty="0">
                <a:solidFill>
                  <a:schemeClr val="tx1"/>
                </a:solidFill>
              </a:rPr>
              <a:t>Staff Lanyards Green/Red – Non DBS – must be supervised, Yellow – DBS clear supervision not needed</a:t>
            </a:r>
          </a:p>
          <a:p>
            <a:r>
              <a:rPr lang="en-GB" sz="2400" dirty="0">
                <a:solidFill>
                  <a:schemeClr val="tx1"/>
                </a:solidFill>
              </a:rPr>
              <a:t>Visitors must sign in and out and wear a visitor’s badge</a:t>
            </a:r>
          </a:p>
          <a:p>
            <a:r>
              <a:rPr lang="en-GB" sz="2400" dirty="0">
                <a:solidFill>
                  <a:schemeClr val="tx1"/>
                </a:solidFill>
              </a:rPr>
              <a:t>Let reception know in advance if you are expecting visitors – DBS info the day prior to arrival</a:t>
            </a:r>
          </a:p>
          <a:p>
            <a:r>
              <a:rPr lang="en-GB" sz="2400" dirty="0">
                <a:solidFill>
                  <a:schemeClr val="tx1"/>
                </a:solidFill>
              </a:rPr>
              <a:t>Remind visitors they will need to bring photo ID</a:t>
            </a:r>
          </a:p>
          <a:p>
            <a:r>
              <a:rPr lang="en-GB" sz="2400" dirty="0">
                <a:solidFill>
                  <a:schemeClr val="tx1"/>
                </a:solidFill>
              </a:rPr>
              <a:t>Always remember to sign in and out; this is a requirement in school holidays also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D8268F53-0A81-A0F7-4076-E43E78FF3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0"/>
            <a:ext cx="2781300" cy="1099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58EC6AA0-0A78-010E-E770-78B39C409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325" y="230406"/>
            <a:ext cx="14573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26CAE2-B4D1-1DFD-A660-F2D6D9BC6B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7" b="23074"/>
          <a:stretch>
            <a:fillRect/>
          </a:stretch>
        </p:blipFill>
        <p:spPr bwMode="auto">
          <a:xfrm>
            <a:off x="10730050" y="5478013"/>
            <a:ext cx="1199873" cy="1126699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38A6B8-8774-4954-3F00-36FD4D9A6A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423" y="1930400"/>
            <a:ext cx="952500" cy="952500"/>
          </a:xfrm>
          <a:prstGeom prst="rect">
            <a:avLst/>
          </a:prstGeom>
          <a:noFill/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D7C5CEB2-DCE2-4F75-FE43-70C3408B29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831" y="3656106"/>
            <a:ext cx="1192098" cy="825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28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F7CC6-643D-92F0-F877-5CF8E82F9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099184"/>
            <a:ext cx="8596668" cy="831215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Asbestos Containing Materials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51D90D99-C0D9-2D49-A793-E9817ED28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0"/>
            <a:ext cx="2781300" cy="1099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854AE9A-D9ED-A9AE-96B0-CFCB52969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245" y="282959"/>
            <a:ext cx="14573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2EAC5-1DDA-B7CA-A152-DEE24CD66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255465"/>
            <a:ext cx="8596668" cy="3880773"/>
          </a:xfrm>
        </p:spPr>
        <p:txBody>
          <a:bodyPr/>
          <a:lstStyle/>
          <a:p>
            <a:r>
              <a:rPr lang="en-GB" dirty="0"/>
              <a:t>Asbestos is present in 86% of schools, a register detailing where it is in your school is held on reception</a:t>
            </a:r>
          </a:p>
          <a:p>
            <a:r>
              <a:rPr lang="en-GB" dirty="0"/>
              <a:t>It is perfectly safe so long as it is not disturbed and well managed</a:t>
            </a:r>
          </a:p>
          <a:p>
            <a:r>
              <a:rPr lang="en-GB" dirty="0"/>
              <a:t>As a school we check it monthly to make sure there isn’t any damage, and annually by a licenced Asbestos contractor</a:t>
            </a:r>
          </a:p>
          <a:p>
            <a:r>
              <a:rPr lang="en-GB" dirty="0"/>
              <a:t>Asbestos is identified by the following label</a:t>
            </a:r>
          </a:p>
          <a:p>
            <a:r>
              <a:rPr lang="en-GB" dirty="0"/>
              <a:t>How can you help ? – do not knock nails into walls or lift ceiling tiles without checking with estates first</a:t>
            </a:r>
          </a:p>
          <a:p>
            <a:r>
              <a:rPr lang="en-GB" dirty="0"/>
              <a:t>Report any damage/concerns </a:t>
            </a:r>
            <a:r>
              <a:rPr lang="en-GB" b="1" u="sng" dirty="0"/>
              <a:t>immediately</a:t>
            </a:r>
            <a:r>
              <a:rPr lang="en-GB" dirty="0"/>
              <a:t> to the Asbestos duty holder – usually the Headteacher as detailed in Management plan or to the Estates Lead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A5EFDA-21E5-55FD-5048-0582B425F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0524" y="3040869"/>
            <a:ext cx="1091123" cy="188673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C5B0AAF-7367-42FF-4919-25629E377EE7}"/>
              </a:ext>
            </a:extLst>
          </p:cNvPr>
          <p:cNvCxnSpPr/>
          <p:nvPr/>
        </p:nvCxnSpPr>
        <p:spPr>
          <a:xfrm>
            <a:off x="5752618" y="4166886"/>
            <a:ext cx="28126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8FF54D2-5254-E73F-3171-618D9C1DE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7" b="23074"/>
          <a:stretch>
            <a:fillRect/>
          </a:stretch>
        </p:blipFill>
        <p:spPr bwMode="auto">
          <a:xfrm>
            <a:off x="10780697" y="4927602"/>
            <a:ext cx="1199873" cy="1126699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825534-F9D5-38D6-CC66-29F05FEA0F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037" y="1930399"/>
            <a:ext cx="952500" cy="952500"/>
          </a:xfrm>
          <a:prstGeom prst="rect">
            <a:avLst/>
          </a:prstGeom>
          <a:noFill/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6410D674-F1E5-0E6A-6B80-6F7A2509DC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858" y="3497758"/>
            <a:ext cx="1192098" cy="825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0013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8D70B28-8728-590C-C4EC-55DCB8E853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9324" y="1288249"/>
            <a:ext cx="2916320" cy="3894145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5F98D7-A67C-28AD-A711-2072E961F07F}"/>
              </a:ext>
            </a:extLst>
          </p:cNvPr>
          <p:cNvSpPr txBox="1"/>
          <p:nvPr/>
        </p:nvSpPr>
        <p:spPr>
          <a:xfrm>
            <a:off x="1135117" y="567558"/>
            <a:ext cx="7882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Working at Height</a:t>
            </a: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16EA2F3E-31C7-3C55-E178-A9E1B063C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0"/>
            <a:ext cx="2781300" cy="1099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id="{9D4E98C5-17AF-31E5-C972-CEF3DCBEC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345" y="131282"/>
            <a:ext cx="14573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AE93B89-6044-51EF-91F6-F63B4B40BC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7" b="23074"/>
          <a:stretch>
            <a:fillRect/>
          </a:stretch>
        </p:blipFill>
        <p:spPr bwMode="auto">
          <a:xfrm>
            <a:off x="10583070" y="5490711"/>
            <a:ext cx="1199873" cy="1126699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A51D40-2AEA-FE30-AB18-3171994DB4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443" y="1731840"/>
            <a:ext cx="952500" cy="952500"/>
          </a:xfrm>
          <a:prstGeom prst="rect">
            <a:avLst/>
          </a:prstGeom>
          <a:noFill/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B43058AF-2315-DD28-132E-F3079E8073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070" y="3429000"/>
            <a:ext cx="1192098" cy="8253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2BC6C3-DE8E-34AA-370B-471668C33275}"/>
              </a:ext>
            </a:extLst>
          </p:cNvPr>
          <p:cNvSpPr txBox="1"/>
          <p:nvPr/>
        </p:nvSpPr>
        <p:spPr>
          <a:xfrm>
            <a:off x="6256421" y="1731840"/>
            <a:ext cx="3320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Ladder training must be completed before you can use a ladder</a:t>
            </a:r>
          </a:p>
        </p:txBody>
      </p:sp>
    </p:spTree>
    <p:extLst>
      <p:ext uri="{BB962C8B-B14F-4D97-AF65-F5344CB8AC3E}">
        <p14:creationId xmlns:p14="http://schemas.microsoft.com/office/powerpoint/2010/main" val="60908711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2150</TotalTime>
  <Words>907</Words>
  <Application>Microsoft Office PowerPoint</Application>
  <PresentationFormat>Widescreen</PresentationFormat>
  <Paragraphs>86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Gill Sans Nova</vt:lpstr>
      <vt:lpstr>Segoe UI</vt:lpstr>
      <vt:lpstr>Trebuchet MS</vt:lpstr>
      <vt:lpstr>Wingdings 3</vt:lpstr>
      <vt:lpstr>Facet</vt:lpstr>
      <vt:lpstr>Health &amp; Safety, IT infrastructure Facilities Update  Viv Hulme Trust Estates, Facilities, and IT Infrastructure Lead</vt:lpstr>
      <vt:lpstr>Health and Safety at work act 1974</vt:lpstr>
      <vt:lpstr>Health and Safety</vt:lpstr>
      <vt:lpstr>Fire Evacuation</vt:lpstr>
      <vt:lpstr>FIRE – Points to Note</vt:lpstr>
      <vt:lpstr>If you discover a fire, press a fire alarm call point</vt:lpstr>
      <vt:lpstr>Health &amp; Safety</vt:lpstr>
      <vt:lpstr>Asbestos Containing Materials</vt:lpstr>
      <vt:lpstr>PowerPoint Presentation</vt:lpstr>
      <vt:lpstr>  IT Infrastructure</vt:lpstr>
      <vt:lpstr> Health and Safety</vt:lpstr>
      <vt:lpstr>Recycling</vt:lpstr>
      <vt:lpstr>Energy</vt:lpstr>
      <vt:lpstr>Trust Estates Team</vt:lpstr>
      <vt:lpstr>Health &amp; Safety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Lacon Childe School  Health &amp; Safety, IT infrastructure Facilities Update  Viv Hulme Trust Estates, Facilities, and IT Infrastructure Lead</dc:title>
  <dc:creator>Hulme, Vivienne</dc:creator>
  <cp:lastModifiedBy>Clayden, Tim</cp:lastModifiedBy>
  <cp:revision>3</cp:revision>
  <dcterms:created xsi:type="dcterms:W3CDTF">2023-09-02T12:58:55Z</dcterms:created>
  <dcterms:modified xsi:type="dcterms:W3CDTF">2024-06-27T07:29:32Z</dcterms:modified>
</cp:coreProperties>
</file>